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PT Sans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PTSans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PTSans-italic.fntdata"/><Relationship Id="rId14" Type="http://schemas.openxmlformats.org/officeDocument/2006/relationships/font" Target="fonts/PTSans-bold.fntdata"/><Relationship Id="rId16" Type="http://schemas.openxmlformats.org/officeDocument/2006/relationships/font" Target="fonts/PTSans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gif>
</file>

<file path=ppt/media/image11.png>
</file>

<file path=ppt/media/image12.gif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f87c5bb6f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f87c5bb6f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06c029a6c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06c029a6c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f87c5a6205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f87c5a6205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06c029a6cb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06c029a6c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06c029a6cb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06c029a6cb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06c029a6cb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06c029a6cb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6c029a6cb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06c029a6cb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7.gif"/><Relationship Id="rId5" Type="http://schemas.openxmlformats.org/officeDocument/2006/relationships/image" Target="../media/image8.gif"/><Relationship Id="rId6" Type="http://schemas.openxmlformats.org/officeDocument/2006/relationships/image" Target="../media/image10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670725"/>
            <a:ext cx="8520600" cy="119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PT Sans"/>
                <a:ea typeface="PT Sans"/>
                <a:cs typeface="PT Sans"/>
                <a:sym typeface="PT Sans"/>
              </a:rPr>
              <a:t>Closed Timelike Curls</a:t>
            </a:r>
            <a:endParaRPr b="1" i="1"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1949332"/>
            <a:ext cx="8520600" cy="147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rgbClr val="D9D9D9"/>
                </a:solidFill>
                <a:latin typeface="PT Sans"/>
                <a:ea typeface="PT Sans"/>
                <a:cs typeface="PT Sans"/>
                <a:sym typeface="PT Sans"/>
              </a:rPr>
              <a:t>ARCH</a:t>
            </a:r>
            <a:r>
              <a:rPr lang="en" sz="3500">
                <a:latin typeface="PT Sans"/>
                <a:ea typeface="PT Sans"/>
                <a:cs typeface="PT Sans"/>
                <a:sym typeface="PT Sans"/>
              </a:rPr>
              <a:t>470 </a:t>
            </a:r>
            <a:r>
              <a:rPr b="1" lang="en" sz="3500"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rPr>
              <a:t>| </a:t>
            </a:r>
            <a:r>
              <a:rPr lang="en" sz="3500">
                <a:solidFill>
                  <a:srgbClr val="999999"/>
                </a:solidFill>
                <a:latin typeface="PT Sans"/>
                <a:ea typeface="PT Sans"/>
                <a:cs typeface="PT Sans"/>
                <a:sym typeface="PT Sans"/>
              </a:rPr>
              <a:t>DDS</a:t>
            </a:r>
            <a:endParaRPr sz="3500">
              <a:solidFill>
                <a:srgbClr val="999999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5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>
                <a:latin typeface="PT Sans"/>
                <a:ea typeface="PT Sans"/>
                <a:cs typeface="PT Sans"/>
                <a:sym typeface="PT Sans"/>
              </a:rPr>
              <a:t>Özgür Gülsuna</a:t>
            </a:r>
            <a:endParaRPr sz="1850">
              <a:latin typeface="PT Sans"/>
              <a:ea typeface="PT Sans"/>
              <a:cs typeface="PT Sans"/>
              <a:sym typeface="PT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>
                <a:latin typeface="PT Sans"/>
                <a:ea typeface="PT Sans"/>
                <a:cs typeface="PT Sans"/>
                <a:sym typeface="PT Sans"/>
              </a:rPr>
              <a:t>2307668</a:t>
            </a:r>
            <a:endParaRPr sz="1850">
              <a:latin typeface="PT Sans"/>
              <a:ea typeface="PT Sans"/>
              <a:cs typeface="PT Sans"/>
              <a:sym typeface="PT Sans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3712" y="4343200"/>
            <a:ext cx="1116576" cy="577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" name="Google Shape;57;p13"/>
          <p:cNvCxnSpPr/>
          <p:nvPr/>
        </p:nvCxnSpPr>
        <p:spPr>
          <a:xfrm>
            <a:off x="403800" y="1856397"/>
            <a:ext cx="83364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8" name="Google Shape;58;p13"/>
          <p:cNvPicPr preferRelativeResize="0"/>
          <p:nvPr/>
        </p:nvPicPr>
        <p:blipFill>
          <a:blip r:embed="rId4">
            <a:alphaModFix amt="21000"/>
          </a:blip>
          <a:stretch>
            <a:fillRect/>
          </a:stretch>
        </p:blipFill>
        <p:spPr>
          <a:xfrm rot="-5400000">
            <a:off x="3463575" y="-1388450"/>
            <a:ext cx="2216850" cy="914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Google Shape;63;p14"/>
          <p:cNvCxnSpPr/>
          <p:nvPr/>
        </p:nvCxnSpPr>
        <p:spPr>
          <a:xfrm>
            <a:off x="0" y="828066"/>
            <a:ext cx="9115500" cy="0"/>
          </a:xfrm>
          <a:prstGeom prst="straightConnector1">
            <a:avLst/>
          </a:prstGeom>
          <a:noFill/>
          <a:ln cap="flat" cmpd="sng" w="28575">
            <a:solidFill>
              <a:srgbClr val="28282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282216"/>
            <a:ext cx="8520600" cy="6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PT Sans"/>
                <a:ea typeface="PT Sans"/>
                <a:cs typeface="PT Sans"/>
                <a:sym typeface="PT Sans"/>
              </a:rPr>
              <a:t>Leverage</a:t>
            </a:r>
            <a:endParaRPr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862350" y="883141"/>
            <a:ext cx="7479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D9D9D9"/>
                </a:solidFill>
                <a:latin typeface="PT Sans"/>
                <a:ea typeface="PT Sans"/>
                <a:cs typeface="PT Sans"/>
                <a:sym typeface="PT Sans"/>
              </a:rPr>
              <a:t> It is </a:t>
            </a:r>
            <a:r>
              <a:rPr lang="en" sz="1500" u="sng">
                <a:solidFill>
                  <a:srgbClr val="D9D9D9"/>
                </a:solidFill>
                <a:latin typeface="PT Sans"/>
                <a:ea typeface="PT Sans"/>
                <a:cs typeface="PT Sans"/>
                <a:sym typeface="PT Sans"/>
              </a:rPr>
              <a:t>not</a:t>
            </a:r>
            <a:r>
              <a:rPr lang="en" sz="1500">
                <a:solidFill>
                  <a:srgbClr val="D9D9D9"/>
                </a:solidFill>
                <a:latin typeface="PT Sans"/>
                <a:ea typeface="PT Sans"/>
                <a:cs typeface="PT Sans"/>
                <a:sym typeface="PT Sans"/>
              </a:rPr>
              <a:t> about </a:t>
            </a:r>
            <a:r>
              <a:rPr b="1" lang="en" sz="1500">
                <a:solidFill>
                  <a:srgbClr val="6FA8DC"/>
                </a:solidFill>
                <a:latin typeface="PT Sans"/>
                <a:ea typeface="PT Sans"/>
                <a:cs typeface="PT Sans"/>
                <a:sym typeface="PT Sans"/>
              </a:rPr>
              <a:t>creating</a:t>
            </a:r>
            <a:r>
              <a:rPr lang="en" sz="1500">
                <a:solidFill>
                  <a:srgbClr val="D9D9D9"/>
                </a:solidFill>
                <a:latin typeface="PT Sans"/>
                <a:ea typeface="PT Sans"/>
                <a:cs typeface="PT Sans"/>
                <a:sym typeface="PT Sans"/>
              </a:rPr>
              <a:t> something </a:t>
            </a:r>
            <a:r>
              <a:rPr lang="en" sz="1500">
                <a:solidFill>
                  <a:srgbClr val="D9D9D9"/>
                </a:solidFill>
                <a:latin typeface="PT Sans"/>
                <a:ea typeface="PT Sans"/>
                <a:cs typeface="PT Sans"/>
                <a:sym typeface="PT Sans"/>
              </a:rPr>
              <a:t>entirely</a:t>
            </a:r>
            <a:r>
              <a:rPr lang="en" sz="1500">
                <a:solidFill>
                  <a:srgbClr val="D9D9D9"/>
                </a:solidFill>
                <a:latin typeface="PT Sans"/>
                <a:ea typeface="PT Sans"/>
                <a:cs typeface="PT Sans"/>
                <a:sym typeface="PT Sans"/>
              </a:rPr>
              <a:t> </a:t>
            </a:r>
            <a:r>
              <a:rPr b="1" lang="en" sz="1500">
                <a:solidFill>
                  <a:srgbClr val="6FA8DC"/>
                </a:solidFill>
                <a:latin typeface="PT Sans"/>
                <a:ea typeface="PT Sans"/>
                <a:cs typeface="PT Sans"/>
                <a:sym typeface="PT Sans"/>
              </a:rPr>
              <a:t>new</a:t>
            </a:r>
            <a:r>
              <a:rPr lang="en" sz="1500">
                <a:solidFill>
                  <a:srgbClr val="EFEFEF"/>
                </a:solidFill>
                <a:latin typeface="PT Sans"/>
                <a:ea typeface="PT Sans"/>
                <a:cs typeface="PT Sans"/>
                <a:sym typeface="PT Sans"/>
              </a:rPr>
              <a:t>.</a:t>
            </a:r>
            <a:endParaRPr sz="1500">
              <a:solidFill>
                <a:srgbClr val="EFEFEF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DD7E6B"/>
                </a:solidFill>
                <a:latin typeface="PT Sans"/>
                <a:ea typeface="PT Sans"/>
                <a:cs typeface="PT Sans"/>
                <a:sym typeface="PT Sans"/>
              </a:rPr>
              <a:t>Improving</a:t>
            </a:r>
            <a:r>
              <a:rPr lang="en" sz="1500">
                <a:solidFill>
                  <a:srgbClr val="EFEFEF"/>
                </a:solidFill>
                <a:latin typeface="PT Sans"/>
                <a:ea typeface="PT Sans"/>
                <a:cs typeface="PT Sans"/>
                <a:sym typeface="PT Sans"/>
              </a:rPr>
              <a:t> on something that already exist</a:t>
            </a:r>
            <a:endParaRPr sz="1500">
              <a:solidFill>
                <a:srgbClr val="D9D9D9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D9D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D9D9D9"/>
              </a:solidFill>
            </a:endParaRPr>
          </a:p>
        </p:txBody>
      </p:sp>
      <p:sp>
        <p:nvSpPr>
          <p:cNvPr id="66" name="Google Shape;66;p14"/>
          <p:cNvSpPr txBox="1"/>
          <p:nvPr>
            <p:ph type="title"/>
          </p:nvPr>
        </p:nvSpPr>
        <p:spPr>
          <a:xfrm>
            <a:off x="341850" y="1500316"/>
            <a:ext cx="8520600" cy="6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PT Sans"/>
                <a:ea typeface="PT Sans"/>
                <a:cs typeface="PT Sans"/>
                <a:sym typeface="PT Sans"/>
              </a:rPr>
              <a:t>Up &amp; Down</a:t>
            </a:r>
            <a:endParaRPr sz="3000">
              <a:latin typeface="PT Sans"/>
              <a:ea typeface="PT Sans"/>
              <a:cs typeface="PT Sans"/>
              <a:sym typeface="PT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PT Sans"/>
              <a:ea typeface="PT Sans"/>
              <a:cs typeface="PT Sans"/>
              <a:sym typeface="PT Sans"/>
            </a:endParaRPr>
          </a:p>
        </p:txBody>
      </p:sp>
      <p:cxnSp>
        <p:nvCxnSpPr>
          <p:cNvPr id="67" name="Google Shape;67;p14"/>
          <p:cNvCxnSpPr/>
          <p:nvPr/>
        </p:nvCxnSpPr>
        <p:spPr>
          <a:xfrm>
            <a:off x="14250" y="2060966"/>
            <a:ext cx="9115500" cy="0"/>
          </a:xfrm>
          <a:prstGeom prst="straightConnector1">
            <a:avLst/>
          </a:prstGeom>
          <a:noFill/>
          <a:ln cap="flat" cmpd="sng" w="28575">
            <a:solidFill>
              <a:srgbClr val="282828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8" name="Google Shape;68;p14"/>
          <p:cNvPicPr preferRelativeResize="0"/>
          <p:nvPr/>
        </p:nvPicPr>
        <p:blipFill rotWithShape="1">
          <a:blip r:embed="rId3">
            <a:alphaModFix/>
          </a:blip>
          <a:srcRect b="26635" l="0" r="0" t="10691"/>
          <a:stretch/>
        </p:blipFill>
        <p:spPr>
          <a:xfrm>
            <a:off x="3019200" y="2108901"/>
            <a:ext cx="3165901" cy="1073399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3873150" y="3013166"/>
            <a:ext cx="145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rPr>
              <a:t>Gravity</a:t>
            </a:r>
            <a:endParaRPr>
              <a:solidFill>
                <a:schemeClr val="dk1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70" name="Google Shape;70;p14"/>
          <p:cNvSpPr txBox="1"/>
          <p:nvPr>
            <p:ph type="title"/>
          </p:nvPr>
        </p:nvSpPr>
        <p:spPr>
          <a:xfrm>
            <a:off x="297450" y="3700041"/>
            <a:ext cx="8520600" cy="6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PT Sans"/>
                <a:ea typeface="PT Sans"/>
                <a:cs typeface="PT Sans"/>
                <a:sym typeface="PT Sans"/>
              </a:rPr>
              <a:t>t</a:t>
            </a:r>
            <a:r>
              <a:rPr baseline="-25000" lang="en" sz="3000">
                <a:latin typeface="PT Sans"/>
                <a:ea typeface="PT Sans"/>
                <a:cs typeface="PT Sans"/>
                <a:sym typeface="PT Sans"/>
              </a:rPr>
              <a:t>0</a:t>
            </a:r>
            <a:r>
              <a:rPr lang="en" sz="3000">
                <a:latin typeface="PT Sans"/>
                <a:ea typeface="PT Sans"/>
                <a:cs typeface="PT Sans"/>
                <a:sym typeface="PT Sans"/>
              </a:rPr>
              <a:t> t</a:t>
            </a:r>
            <a:r>
              <a:rPr baseline="-25000" lang="en" sz="3000">
                <a:latin typeface="PT Sans"/>
                <a:ea typeface="PT Sans"/>
                <a:cs typeface="PT Sans"/>
                <a:sym typeface="PT Sans"/>
              </a:rPr>
              <a:t>n</a:t>
            </a:r>
            <a:r>
              <a:rPr lang="en" sz="3000">
                <a:latin typeface="PT Sans"/>
                <a:ea typeface="PT Sans"/>
                <a:cs typeface="PT Sans"/>
                <a:sym typeface="PT Sans"/>
              </a:rPr>
              <a:t> t</a:t>
            </a:r>
            <a:r>
              <a:rPr baseline="-25000" lang="en" sz="3000">
                <a:latin typeface="PT Sans"/>
                <a:ea typeface="PT Sans"/>
                <a:cs typeface="PT Sans"/>
                <a:sym typeface="PT Sans"/>
              </a:rPr>
              <a:t>m</a:t>
            </a:r>
            <a:endParaRPr baseline="-25000" sz="3000">
              <a:latin typeface="PT Sans"/>
              <a:ea typeface="PT Sans"/>
              <a:cs typeface="PT Sans"/>
              <a:sym typeface="PT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5"/>
          <p:cNvPicPr preferRelativeResize="0"/>
          <p:nvPr/>
        </p:nvPicPr>
        <p:blipFill rotWithShape="1">
          <a:blip r:embed="rId3">
            <a:alphaModFix/>
          </a:blip>
          <a:srcRect b="28637" l="0" r="0" t="0"/>
          <a:stretch/>
        </p:blipFill>
        <p:spPr>
          <a:xfrm>
            <a:off x="356100" y="411225"/>
            <a:ext cx="4281200" cy="432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37300" y="411225"/>
            <a:ext cx="1449175" cy="432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 rotWithShape="1">
          <a:blip r:embed="rId5">
            <a:alphaModFix/>
          </a:blip>
          <a:srcRect b="308" l="0" r="0" t="298"/>
          <a:stretch/>
        </p:blipFill>
        <p:spPr>
          <a:xfrm>
            <a:off x="6086475" y="411225"/>
            <a:ext cx="1449175" cy="432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 rotWithShape="1">
          <a:blip r:embed="rId6">
            <a:alphaModFix/>
          </a:blip>
          <a:srcRect b="6498" l="0" r="0" t="0"/>
          <a:stretch/>
        </p:blipFill>
        <p:spPr>
          <a:xfrm>
            <a:off x="7535650" y="411225"/>
            <a:ext cx="1540475" cy="432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6"/>
          <p:cNvPicPr preferRelativeResize="0"/>
          <p:nvPr/>
        </p:nvPicPr>
        <p:blipFill rotWithShape="1">
          <a:blip r:embed="rId3">
            <a:alphaModFix/>
          </a:blip>
          <a:srcRect b="0" l="46768" r="0" t="0"/>
          <a:stretch/>
        </p:blipFill>
        <p:spPr>
          <a:xfrm>
            <a:off x="2864075" y="625700"/>
            <a:ext cx="5261899" cy="381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 rotWithShape="1">
          <a:blip r:embed="rId3">
            <a:alphaModFix/>
          </a:blip>
          <a:srcRect b="0" l="0" r="74716" t="0"/>
          <a:stretch/>
        </p:blipFill>
        <p:spPr>
          <a:xfrm>
            <a:off x="898525" y="566725"/>
            <a:ext cx="1484502" cy="2267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 rotWithShape="1">
          <a:blip r:embed="rId3">
            <a:alphaModFix/>
          </a:blip>
          <a:srcRect b="0" l="24453" r="51345" t="0"/>
          <a:stretch/>
        </p:blipFill>
        <p:spPr>
          <a:xfrm>
            <a:off x="811912" y="2658125"/>
            <a:ext cx="1420923" cy="2267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4825" y="492363"/>
            <a:ext cx="7000925" cy="406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4950" y="2571000"/>
            <a:ext cx="5402249" cy="230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 rotWithShape="1">
          <a:blip r:embed="rId4">
            <a:alphaModFix/>
          </a:blip>
          <a:srcRect b="20363" l="0" r="8600" t="0"/>
          <a:stretch/>
        </p:blipFill>
        <p:spPr>
          <a:xfrm>
            <a:off x="96200" y="114025"/>
            <a:ext cx="6845676" cy="2757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9"/>
          <p:cNvPicPr preferRelativeResize="0"/>
          <p:nvPr/>
        </p:nvPicPr>
        <p:blipFill rotWithShape="1">
          <a:blip r:embed="rId3">
            <a:alphaModFix/>
          </a:blip>
          <a:srcRect b="0" l="26776" r="41408" t="0"/>
          <a:stretch/>
        </p:blipFill>
        <p:spPr>
          <a:xfrm>
            <a:off x="398025" y="0"/>
            <a:ext cx="248579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9"/>
          <p:cNvSpPr txBox="1"/>
          <p:nvPr/>
        </p:nvSpPr>
        <p:spPr>
          <a:xfrm>
            <a:off x="2440650" y="1339525"/>
            <a:ext cx="53670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rPr>
              <a:t>Further Thoughts</a:t>
            </a:r>
            <a:endParaRPr sz="1800">
              <a:solidFill>
                <a:schemeClr val="dk1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Char char="●"/>
            </a:pPr>
            <a:r>
              <a:rPr lang="en" sz="16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rPr>
              <a:t>How light transport in this medium ?</a:t>
            </a:r>
            <a:endParaRPr sz="1600">
              <a:solidFill>
                <a:schemeClr val="dk1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Char char="●"/>
            </a:pPr>
            <a:r>
              <a:rPr lang="en" sz="16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rPr>
              <a:t>Relation with matter, how it stretches and deforms.</a:t>
            </a:r>
            <a:endParaRPr sz="1600">
              <a:solidFill>
                <a:schemeClr val="dk1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Char char="●"/>
            </a:pPr>
            <a:r>
              <a:rPr lang="en" sz="16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rPr>
              <a:t>Time-curvature mirror</a:t>
            </a:r>
            <a:endParaRPr sz="1600">
              <a:solidFill>
                <a:schemeClr val="dk1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0"/>
          <p:cNvPicPr preferRelativeResize="0"/>
          <p:nvPr/>
        </p:nvPicPr>
        <p:blipFill rotWithShape="1">
          <a:blip r:embed="rId3">
            <a:alphaModFix/>
          </a:blip>
          <a:srcRect b="0" l="27162" r="42092" t="13442"/>
          <a:stretch/>
        </p:blipFill>
        <p:spPr>
          <a:xfrm>
            <a:off x="828905" y="81400"/>
            <a:ext cx="2040395" cy="2987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0"/>
          <p:cNvPicPr preferRelativeResize="0"/>
          <p:nvPr/>
        </p:nvPicPr>
        <p:blipFill rotWithShape="1">
          <a:blip r:embed="rId3">
            <a:alphaModFix/>
          </a:blip>
          <a:srcRect b="11087" l="25792" r="42091" t="21590"/>
          <a:stretch/>
        </p:blipFill>
        <p:spPr>
          <a:xfrm flipH="1" rot="10800000">
            <a:off x="737875" y="2738250"/>
            <a:ext cx="2131423" cy="232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 rotWithShape="1">
          <a:blip r:embed="rId3">
            <a:alphaModFix/>
          </a:blip>
          <a:srcRect b="0" l="27162" r="42092" t="13442"/>
          <a:stretch/>
        </p:blipFill>
        <p:spPr>
          <a:xfrm rot="10800000">
            <a:off x="6350937" y="2074476"/>
            <a:ext cx="2040395" cy="2987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0"/>
          <p:cNvPicPr preferRelativeResize="0"/>
          <p:nvPr/>
        </p:nvPicPr>
        <p:blipFill rotWithShape="1">
          <a:blip r:embed="rId3">
            <a:alphaModFix/>
          </a:blip>
          <a:srcRect b="11087" l="25792" r="42091" t="21590"/>
          <a:stretch/>
        </p:blipFill>
        <p:spPr>
          <a:xfrm flipH="1">
            <a:off x="6350940" y="81400"/>
            <a:ext cx="2131423" cy="232385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/>
          <p:nvPr/>
        </p:nvSpPr>
        <p:spPr>
          <a:xfrm>
            <a:off x="2440650" y="1924175"/>
            <a:ext cx="4262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rPr>
              <a:t>Thank you for your time</a:t>
            </a:r>
            <a:endParaRPr sz="2400">
              <a:solidFill>
                <a:schemeClr val="dk1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